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2" r:id="rId5"/>
    <p:sldId id="265" r:id="rId6"/>
    <p:sldId id="266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333B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 snapToGrid="0" showGuides="1">
      <p:cViewPr varScale="1">
        <p:scale>
          <a:sx n="240" d="100"/>
          <a:sy n="240" d="100"/>
        </p:scale>
        <p:origin x="3288" y="210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5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2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8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3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5A9D-D8FF-467B-A0F6-3FCF9719CF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F894-3F9F-4543-8533-6BB58732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Chemical Engineering Process Design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2F9D03-164C-4E65-9888-1655F7E89C57}"/>
              </a:ext>
            </a:extLst>
          </p:cNvPr>
          <p:cNvSpPr/>
          <p:nvPr/>
        </p:nvSpPr>
        <p:spPr>
          <a:xfrm>
            <a:off x="2913133" y="2334552"/>
            <a:ext cx="3139709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4B5BB3A-59F9-45AF-8C61-441477D308EF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1614361" y="2905041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8C596C-7856-4F7B-9178-FE485FA0DDF9}"/>
              </a:ext>
            </a:extLst>
          </p:cNvPr>
          <p:cNvCxnSpPr>
            <a:cxnSpLocks/>
          </p:cNvCxnSpPr>
          <p:nvPr/>
        </p:nvCxnSpPr>
        <p:spPr>
          <a:xfrm>
            <a:off x="6052842" y="2905041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30DCD2-0385-4D0C-A104-DF94826347BC}"/>
              </a:ext>
            </a:extLst>
          </p:cNvPr>
          <p:cNvCxnSpPr/>
          <p:nvPr/>
        </p:nvCxnSpPr>
        <p:spPr>
          <a:xfrm>
            <a:off x="206347" y="1690142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6DBE7-4E90-41AF-9CBA-3DF0622A6BC9}"/>
              </a:ext>
            </a:extLst>
          </p:cNvPr>
          <p:cNvSpPr txBox="1"/>
          <p:nvPr/>
        </p:nvSpPr>
        <p:spPr>
          <a:xfrm>
            <a:off x="1614361" y="2536853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C887C-1085-4FED-B783-7668F8766DDD}"/>
              </a:ext>
            </a:extLst>
          </p:cNvPr>
          <p:cNvSpPr txBox="1"/>
          <p:nvPr/>
        </p:nvSpPr>
        <p:spPr>
          <a:xfrm>
            <a:off x="6069026" y="2536853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AFC82B-7584-4673-89F3-64B5E4DAA865}"/>
              </a:ext>
            </a:extLst>
          </p:cNvPr>
          <p:cNvSpPr/>
          <p:nvPr/>
        </p:nvSpPr>
        <p:spPr>
          <a:xfrm>
            <a:off x="989252" y="3736697"/>
            <a:ext cx="7165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 solutions efficiently.</a:t>
            </a:r>
          </a:p>
          <a:p>
            <a:pPr algn="ctr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2.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a financial estimate</a:t>
            </a:r>
          </a:p>
          <a:p>
            <a:pPr algn="ctr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3.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risk that the process poses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society and the environment</a:t>
            </a:r>
          </a:p>
          <a:p>
            <a:pPr algn="ctr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4.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the documentation required to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 process.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A7EECC-800A-4722-9EA3-A714D1C59DDF}"/>
              </a:ext>
            </a:extLst>
          </p:cNvPr>
          <p:cNvSpPr txBox="1"/>
          <p:nvPr/>
        </p:nvSpPr>
        <p:spPr>
          <a:xfrm>
            <a:off x="4911866" y="6459599"/>
            <a:ext cx="433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Mody</a:t>
            </a:r>
            <a:r>
              <a:rPr lang="en-US" sz="800" dirty="0"/>
              <a:t>, D., &amp; Strong, D. (2011). An Overview of Chemical Process Design Engineering. </a:t>
            </a:r>
            <a:r>
              <a:rPr lang="en-US" sz="800" i="1" dirty="0"/>
              <a:t>Proceedings of the Canadian Engineering Education Association</a:t>
            </a:r>
            <a:r>
              <a:rPr lang="en-US" sz="800" dirty="0"/>
              <a:t>. https://doi.org/10.24908/pceea.v0i0.3824</a:t>
            </a:r>
            <a:endParaRPr lang="en-US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2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Chemical Engineering Process Design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2F9D03-164C-4E65-9888-1655F7E89C57}"/>
              </a:ext>
            </a:extLst>
          </p:cNvPr>
          <p:cNvSpPr/>
          <p:nvPr/>
        </p:nvSpPr>
        <p:spPr>
          <a:xfrm>
            <a:off x="2913133" y="2334552"/>
            <a:ext cx="3139709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4B5BB3A-59F9-45AF-8C61-441477D308EF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1614361" y="2905041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8C596C-7856-4F7B-9178-FE485FA0DDF9}"/>
              </a:ext>
            </a:extLst>
          </p:cNvPr>
          <p:cNvCxnSpPr>
            <a:cxnSpLocks/>
          </p:cNvCxnSpPr>
          <p:nvPr/>
        </p:nvCxnSpPr>
        <p:spPr>
          <a:xfrm>
            <a:off x="6052842" y="2905041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30DCD2-0385-4D0C-A104-DF94826347BC}"/>
              </a:ext>
            </a:extLst>
          </p:cNvPr>
          <p:cNvCxnSpPr/>
          <p:nvPr/>
        </p:nvCxnSpPr>
        <p:spPr>
          <a:xfrm>
            <a:off x="206347" y="1690142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6DBE7-4E90-41AF-9CBA-3DF0622A6BC9}"/>
              </a:ext>
            </a:extLst>
          </p:cNvPr>
          <p:cNvSpPr txBox="1"/>
          <p:nvPr/>
        </p:nvSpPr>
        <p:spPr>
          <a:xfrm>
            <a:off x="1614361" y="2536853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C887C-1085-4FED-B783-7668F8766DDD}"/>
              </a:ext>
            </a:extLst>
          </p:cNvPr>
          <p:cNvSpPr txBox="1"/>
          <p:nvPr/>
        </p:nvSpPr>
        <p:spPr>
          <a:xfrm>
            <a:off x="6069026" y="2536853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AFC82B-7584-4673-89F3-64B5E4DAA865}"/>
              </a:ext>
            </a:extLst>
          </p:cNvPr>
          <p:cNvSpPr/>
          <p:nvPr/>
        </p:nvSpPr>
        <p:spPr>
          <a:xfrm>
            <a:off x="989252" y="3546151"/>
            <a:ext cx="71654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Definition</a:t>
            </a:r>
          </a:p>
          <a:p>
            <a:pPr marL="342900" indent="-342900" algn="ctr">
              <a:buAutoNum type="arabicPeriod"/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Process Synthesis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(Multiple solutions are generated and discarded as quickly as possible to produce a small number of favorable solutions that are taken to more detail) </a:t>
            </a:r>
          </a:p>
          <a:p>
            <a:pPr algn="ctr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Process Design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(One or two most favored solutions are developed  in enough detail that reasonable financial analysis can be performed, safety and environmental issues can be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and their risk understood.) </a:t>
            </a:r>
          </a:p>
          <a:p>
            <a:pPr algn="ctr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Process Analysis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this stage optimization of the conditions or  equipment will be performed.)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A9D9E0-7A30-4798-A097-8382328F6EDB}"/>
              </a:ext>
            </a:extLst>
          </p:cNvPr>
          <p:cNvSpPr txBox="1"/>
          <p:nvPr/>
        </p:nvSpPr>
        <p:spPr>
          <a:xfrm>
            <a:off x="4911866" y="6459599"/>
            <a:ext cx="433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Mody</a:t>
            </a:r>
            <a:r>
              <a:rPr lang="en-US" sz="800" dirty="0"/>
              <a:t>, D., &amp; Strong, D. (2011). An Overview of Chemical Process Design Engineering. </a:t>
            </a:r>
            <a:r>
              <a:rPr lang="en-US" sz="800" i="1" dirty="0"/>
              <a:t>Proceedings of the Canadian Engineering Education Association</a:t>
            </a:r>
            <a:r>
              <a:rPr lang="en-US" sz="800" dirty="0"/>
              <a:t>. https://doi.org/10.24908/pceea.v0i0.3824</a:t>
            </a:r>
            <a:endParaRPr lang="en-US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953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18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Chemical Engineering Process Design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38715" y="925445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467693A-AB82-44FF-8A04-C5E5EE100B0E}"/>
              </a:ext>
            </a:extLst>
          </p:cNvPr>
          <p:cNvSpPr/>
          <p:nvPr/>
        </p:nvSpPr>
        <p:spPr>
          <a:xfrm>
            <a:off x="2884811" y="1325563"/>
            <a:ext cx="3139709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33940D-3A20-4B39-89DD-ADA373ABF0A2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1586039" y="1896052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B33C7E-C4AA-407F-BB7B-93500DA7E421}"/>
              </a:ext>
            </a:extLst>
          </p:cNvPr>
          <p:cNvCxnSpPr>
            <a:cxnSpLocks/>
          </p:cNvCxnSpPr>
          <p:nvPr/>
        </p:nvCxnSpPr>
        <p:spPr>
          <a:xfrm>
            <a:off x="6024520" y="1896052"/>
            <a:ext cx="12987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BF03030-A53F-4544-8C39-FDA1E758DD31}"/>
              </a:ext>
            </a:extLst>
          </p:cNvPr>
          <p:cNvSpPr txBox="1"/>
          <p:nvPr/>
        </p:nvSpPr>
        <p:spPr>
          <a:xfrm>
            <a:off x="1586039" y="1527864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96A20D-E285-4DF0-A703-4A1BBE05EEC2}"/>
              </a:ext>
            </a:extLst>
          </p:cNvPr>
          <p:cNvSpPr txBox="1"/>
          <p:nvPr/>
        </p:nvSpPr>
        <p:spPr>
          <a:xfrm>
            <a:off x="6040704" y="1527864"/>
            <a:ext cx="1266404" cy="36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796566-CB5F-49E9-B5A1-2FECB1773187}"/>
              </a:ext>
            </a:extLst>
          </p:cNvPr>
          <p:cNvSpPr txBox="1"/>
          <p:nvPr/>
        </p:nvSpPr>
        <p:spPr>
          <a:xfrm>
            <a:off x="2884811" y="2547145"/>
            <a:ext cx="3066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Investigate possible feeds and products. (Problem Definition)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14756E-4551-4102-BBE3-D640DA16A1D1}"/>
              </a:ext>
            </a:extLst>
          </p:cNvPr>
          <p:cNvSpPr txBox="1"/>
          <p:nvPr/>
        </p:nvSpPr>
        <p:spPr>
          <a:xfrm>
            <a:off x="1035781" y="3244825"/>
            <a:ext cx="3066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Feeds: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with different compositions, costs, and availability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6DDBAA-2931-46C3-89D3-6172CBF5E56C}"/>
              </a:ext>
            </a:extLst>
          </p:cNvPr>
          <p:cNvSpPr txBox="1"/>
          <p:nvPr/>
        </p:nvSpPr>
        <p:spPr>
          <a:xfrm>
            <a:off x="5140465" y="3244825"/>
            <a:ext cx="3066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Product: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with different compositions, costs, and availability </a:t>
            </a:r>
          </a:p>
        </p:txBody>
      </p:sp>
    </p:spTree>
    <p:extLst>
      <p:ext uri="{BB962C8B-B14F-4D97-AF65-F5344CB8AC3E}">
        <p14:creationId xmlns:p14="http://schemas.microsoft.com/office/powerpoint/2010/main" val="263713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18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Chemical Engineering Process Design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38715" y="925445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75F0638-7DBD-41F2-9A33-3C5381876336}"/>
              </a:ext>
            </a:extLst>
          </p:cNvPr>
          <p:cNvSpPr/>
          <p:nvPr/>
        </p:nvSpPr>
        <p:spPr>
          <a:xfrm>
            <a:off x="1213806" y="1948313"/>
            <a:ext cx="1679097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 Stream Preparation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464266E-08F0-4C3D-A3E4-4E1A32503C57}"/>
              </a:ext>
            </a:extLst>
          </p:cNvPr>
          <p:cNvCxnSpPr>
            <a:cxnSpLocks/>
            <a:stCxn id="14" idx="3"/>
            <a:endCxn id="19" idx="1"/>
          </p:cNvCxnSpPr>
          <p:nvPr/>
        </p:nvCxnSpPr>
        <p:spPr>
          <a:xfrm>
            <a:off x="2892903" y="2518802"/>
            <a:ext cx="716145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905ADEB-70F0-4771-9151-53F1465B6463}"/>
              </a:ext>
            </a:extLst>
          </p:cNvPr>
          <p:cNvSpPr/>
          <p:nvPr/>
        </p:nvSpPr>
        <p:spPr>
          <a:xfrm>
            <a:off x="3609048" y="1948314"/>
            <a:ext cx="1760017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E587AD-8014-413D-8174-6761A77FB70B}"/>
              </a:ext>
            </a:extLst>
          </p:cNvPr>
          <p:cNvSpPr/>
          <p:nvPr/>
        </p:nvSpPr>
        <p:spPr>
          <a:xfrm>
            <a:off x="6176246" y="1948313"/>
            <a:ext cx="1760017" cy="1140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67AB31D-F248-4E90-8DC5-3A038E36A181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5369065" y="2518802"/>
            <a:ext cx="80718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A725086-10B9-4DED-A506-2EBA9B85506D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056255" y="1151586"/>
            <a:ext cx="0" cy="796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24DC3B8-29C9-4A31-8734-C6E7EDAACF2C}"/>
              </a:ext>
            </a:extLst>
          </p:cNvPr>
          <p:cNvCxnSpPr>
            <a:cxnSpLocks/>
            <a:endCxn id="14" idx="0"/>
          </p:cNvCxnSpPr>
          <p:nvPr/>
        </p:nvCxnSpPr>
        <p:spPr>
          <a:xfrm rot="10800000" flipV="1">
            <a:off x="2053355" y="1151585"/>
            <a:ext cx="5002900" cy="796728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1DD555-28B6-4C13-A1F0-4511AB37254B}"/>
              </a:ext>
            </a:extLst>
          </p:cNvPr>
          <p:cNvCxnSpPr/>
          <p:nvPr/>
        </p:nvCxnSpPr>
        <p:spPr>
          <a:xfrm>
            <a:off x="449108" y="2509963"/>
            <a:ext cx="76469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1CBCE42-2406-45D2-8C20-18B477F2C430}"/>
              </a:ext>
            </a:extLst>
          </p:cNvPr>
          <p:cNvSpPr/>
          <p:nvPr/>
        </p:nvSpPr>
        <p:spPr>
          <a:xfrm>
            <a:off x="490531" y="212141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EB3969-7672-47FA-BF0B-35F1156F74F1}"/>
              </a:ext>
            </a:extLst>
          </p:cNvPr>
          <p:cNvSpPr/>
          <p:nvPr/>
        </p:nvSpPr>
        <p:spPr>
          <a:xfrm>
            <a:off x="7948365" y="1948313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71C820E-8E65-48D9-A704-495155EE8F87}"/>
              </a:ext>
            </a:extLst>
          </p:cNvPr>
          <p:cNvCxnSpPr>
            <a:cxnSpLocks/>
          </p:cNvCxnSpPr>
          <p:nvPr/>
        </p:nvCxnSpPr>
        <p:spPr>
          <a:xfrm>
            <a:off x="7929652" y="2317645"/>
            <a:ext cx="10297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DC936EDA-B165-4AB2-A6EA-830771090299}"/>
              </a:ext>
            </a:extLst>
          </p:cNvPr>
          <p:cNvSpPr/>
          <p:nvPr/>
        </p:nvSpPr>
        <p:spPr>
          <a:xfrm>
            <a:off x="8032868" y="2366535"/>
            <a:ext cx="855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398DCF8-BAF7-4F42-8CD3-BD50787EF6D1}"/>
              </a:ext>
            </a:extLst>
          </p:cNvPr>
          <p:cNvCxnSpPr>
            <a:cxnSpLocks/>
          </p:cNvCxnSpPr>
          <p:nvPr/>
        </p:nvCxnSpPr>
        <p:spPr>
          <a:xfrm>
            <a:off x="7929652" y="2735868"/>
            <a:ext cx="10297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38B90B9F-D150-466A-8B4A-20DEFE262CBC}"/>
              </a:ext>
            </a:extLst>
          </p:cNvPr>
          <p:cNvSpPr/>
          <p:nvPr/>
        </p:nvSpPr>
        <p:spPr>
          <a:xfrm>
            <a:off x="3657599" y="4226067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70566D2-B520-4AD2-BEE7-64ECCB6D96A7}"/>
              </a:ext>
            </a:extLst>
          </p:cNvPr>
          <p:cNvSpPr/>
          <p:nvPr/>
        </p:nvSpPr>
        <p:spPr>
          <a:xfrm>
            <a:off x="4151214" y="4754073"/>
            <a:ext cx="841571" cy="7727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11DC8BB-097B-42FA-BEF5-23FB8CD3B0F7}"/>
              </a:ext>
            </a:extLst>
          </p:cNvPr>
          <p:cNvSpPr/>
          <p:nvPr/>
        </p:nvSpPr>
        <p:spPr>
          <a:xfrm>
            <a:off x="2834640" y="3370655"/>
            <a:ext cx="3474720" cy="34747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0F21E49-FB8B-42FE-9D7C-F1E30A10E3ED}"/>
              </a:ext>
            </a:extLst>
          </p:cNvPr>
          <p:cNvSpPr/>
          <p:nvPr/>
        </p:nvSpPr>
        <p:spPr>
          <a:xfrm>
            <a:off x="3200400" y="3739869"/>
            <a:ext cx="27432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FBAD4-A776-49B4-AD28-3D4DE616AF61}"/>
              </a:ext>
            </a:extLst>
          </p:cNvPr>
          <p:cNvSpPr txBox="1"/>
          <p:nvPr/>
        </p:nvSpPr>
        <p:spPr>
          <a:xfrm>
            <a:off x="4041971" y="4969516"/>
            <a:ext cx="106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Reactor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09B1C20-8875-4FE6-B79E-20AF13C4FA18}"/>
              </a:ext>
            </a:extLst>
          </p:cNvPr>
          <p:cNvSpPr txBox="1"/>
          <p:nvPr/>
        </p:nvSpPr>
        <p:spPr>
          <a:xfrm>
            <a:off x="4041971" y="4309305"/>
            <a:ext cx="106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Separation/Recycle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990A72A-04B6-4C73-AA4B-7E495531DB2F}"/>
              </a:ext>
            </a:extLst>
          </p:cNvPr>
          <p:cNvSpPr txBox="1"/>
          <p:nvPr/>
        </p:nvSpPr>
        <p:spPr>
          <a:xfrm>
            <a:off x="3742566" y="3835215"/>
            <a:ext cx="1658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Heat Exchanger Network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F6AF04-D280-42B8-BEB8-192FD100B7AA}"/>
              </a:ext>
            </a:extLst>
          </p:cNvPr>
          <p:cNvSpPr txBox="1"/>
          <p:nvPr/>
        </p:nvSpPr>
        <p:spPr>
          <a:xfrm>
            <a:off x="4041970" y="3457054"/>
            <a:ext cx="106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</p:txBody>
      </p:sp>
    </p:spTree>
    <p:extLst>
      <p:ext uri="{BB962C8B-B14F-4D97-AF65-F5344CB8AC3E}">
        <p14:creationId xmlns:p14="http://schemas.microsoft.com/office/powerpoint/2010/main" val="236843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-33582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38714" y="512751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63410A9-C4C1-4C8D-A645-E1A04AE78E05}"/>
              </a:ext>
            </a:extLst>
          </p:cNvPr>
          <p:cNvSpPr txBox="1"/>
          <p:nvPr/>
        </p:nvSpPr>
        <p:spPr>
          <a:xfrm>
            <a:off x="295359" y="817296"/>
            <a:ext cx="85209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Pick and appropriate model.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Kinetics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Thermodynamics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Encompass appropriate reactants and products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 design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Reactor type(s) / overall reaction scheme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Approximate scale of reactor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Basic understanding of economics of reaction.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 Optimization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Focused 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reaction and becoming familiar with how T, P, input composition, catalysts, residence time, etc. affect the reaction.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using a multi-reactor set-up, then learning how the reactors affect one another is important here.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9680AA-C7EE-46CC-A60C-7CD29CEBEFDF}"/>
              </a:ext>
            </a:extLst>
          </p:cNvPr>
          <p:cNvSpPr/>
          <p:nvPr/>
        </p:nvSpPr>
        <p:spPr>
          <a:xfrm>
            <a:off x="100011" y="4787614"/>
            <a:ext cx="101323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 looking for a final answer yet,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are looking for a understanding of the unit: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parameters affect the output, and how to control the process.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Could have multiple good solutions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604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-33582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38714" y="512751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63410A9-C4C1-4C8D-A645-E1A04AE78E05}"/>
              </a:ext>
            </a:extLst>
          </p:cNvPr>
          <p:cNvSpPr txBox="1"/>
          <p:nvPr/>
        </p:nvSpPr>
        <p:spPr>
          <a:xfrm>
            <a:off x="299405" y="1005928"/>
            <a:ext cx="444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Pick an appropriate model.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Kinetics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Thermodynamics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Encompass appropriate reactants and products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Initial design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Reactor type(s) / overall reaction scheme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Approximate scale of reactor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Basic understanding of economics.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Initial Optimization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Focused on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reaction and becoming familiar with how T, P, input composition, catalysts, etc. affect the reaction.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using a multi-reactor set-up, then learning how the reactors affect one another is important 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0E61E-F500-4F23-86D3-6745EF63C416}"/>
              </a:ext>
            </a:extLst>
          </p:cNvPr>
          <p:cNvSpPr txBox="1"/>
          <p:nvPr/>
        </p:nvSpPr>
        <p:spPr>
          <a:xfrm>
            <a:off x="4485684" y="989743"/>
            <a:ext cx="483229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Pick an appropriate model.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Thermodynamic model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Initial design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Separation type(s) / overall separation scheme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Approximate scale of separation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Basic understanding of economics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Initial Optimization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Focused on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separation and becoming familiar with how T, P, input composition, etc. affect the separation.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using a multi-step set-up, then learning how the units affect one another is important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4CC1EA-0FFE-4E77-B2AA-BF07AF0AF64A}"/>
              </a:ext>
            </a:extLst>
          </p:cNvPr>
          <p:cNvSpPr txBox="1"/>
          <p:nvPr/>
        </p:nvSpPr>
        <p:spPr>
          <a:xfrm>
            <a:off x="1877636" y="66781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B33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D9C69-07D7-4102-ADBD-640755D85C83}"/>
              </a:ext>
            </a:extLst>
          </p:cNvPr>
          <p:cNvSpPr txBox="1"/>
          <p:nvPr/>
        </p:nvSpPr>
        <p:spPr>
          <a:xfrm>
            <a:off x="6320163" y="67288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B33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1DF78C-2DA4-47A8-8640-AEC9984B7C0B}"/>
              </a:ext>
            </a:extLst>
          </p:cNvPr>
          <p:cNvSpPr/>
          <p:nvPr/>
        </p:nvSpPr>
        <p:spPr>
          <a:xfrm>
            <a:off x="-365281" y="4904948"/>
            <a:ext cx="101323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 looking for a final answer yet,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are looking for a understanding of the unit: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parameters affect the output, and how to control the process.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Could have multiple good solutions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5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360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Recycle / other topological consideration / Heat Exchanger Integration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95359" y="817296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63410A9-C4C1-4C8D-A645-E1A04AE78E05}"/>
              </a:ext>
            </a:extLst>
          </p:cNvPr>
          <p:cNvSpPr txBox="1"/>
          <p:nvPr/>
        </p:nvSpPr>
        <p:spPr>
          <a:xfrm>
            <a:off x="311543" y="914401"/>
            <a:ext cx="85209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any other major units are required (, then perform the same design of those units.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you learned in the design of each units to create candidate topologies for optimal process (generally includes a recycle).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Optimize the overall process.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process at this point is very interconnected and has a large number of process variable (T, P of each unit, residence time, number of trays, specified compositions, etc.), this is a large, likely difficult multivariable optimization.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good understanding at previous steps will go a long way to optimizing the overall process.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ultimately 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economic optimization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so a you need a good economic model.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41FEDD-67CD-4F6E-9CC9-7794C27E325B}"/>
              </a:ext>
            </a:extLst>
          </p:cNvPr>
          <p:cNvSpPr/>
          <p:nvPr/>
        </p:nvSpPr>
        <p:spPr>
          <a:xfrm>
            <a:off x="1804794" y="5411352"/>
            <a:ext cx="5647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Now you’re starting to converge on a final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58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E018-E8CB-4F36-80FB-7F6E163D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360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Steps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66658-DAC0-4E81-AB5B-B2E915954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5845653"/>
            <a:ext cx="1057275" cy="9525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BEFCE-B80D-45A9-A234-4A0A70F7178B}"/>
              </a:ext>
            </a:extLst>
          </p:cNvPr>
          <p:cNvCxnSpPr/>
          <p:nvPr/>
        </p:nvCxnSpPr>
        <p:spPr>
          <a:xfrm>
            <a:off x="295359" y="817296"/>
            <a:ext cx="8666570" cy="0"/>
          </a:xfrm>
          <a:prstGeom prst="line">
            <a:avLst/>
          </a:prstGeom>
          <a:ln w="31750">
            <a:solidFill>
              <a:srgbClr val="CB33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63410A9-C4C1-4C8D-A645-E1A04AE78E05}"/>
              </a:ext>
            </a:extLst>
          </p:cNvPr>
          <p:cNvSpPr txBox="1"/>
          <p:nvPr/>
        </p:nvSpPr>
        <p:spPr>
          <a:xfrm>
            <a:off x="311543" y="914401"/>
            <a:ext cx="85209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design considerations: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Safety: safety factors, interlocks,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Start-up/shutdown.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Steady state control of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Flexible design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are changes in feed handled?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different feed is more abundant later, or a different product is more desirable later, can the specified process handle those changes?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units be designed such that they could handle such changes with only minor increases in capital costs? 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41FEDD-67CD-4F6E-9CC9-7794C27E325B}"/>
              </a:ext>
            </a:extLst>
          </p:cNvPr>
          <p:cNvSpPr/>
          <p:nvPr/>
        </p:nvSpPr>
        <p:spPr>
          <a:xfrm>
            <a:off x="887890" y="5411352"/>
            <a:ext cx="74815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Remember: </a:t>
            </a:r>
          </a:p>
          <a:p>
            <a:pPr marL="342900" indent="-342900" algn="ctr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Optimization and justification are required for each step</a:t>
            </a:r>
          </a:p>
          <a:p>
            <a:pPr marL="342900" indent="-342900" algn="ctr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Keep in mind the ultimate objection, not just the immediate one</a:t>
            </a:r>
          </a:p>
        </p:txBody>
      </p:sp>
    </p:spTree>
    <p:extLst>
      <p:ext uri="{BB962C8B-B14F-4D97-AF65-F5344CB8AC3E}">
        <p14:creationId xmlns:p14="http://schemas.microsoft.com/office/powerpoint/2010/main" val="80108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2813</TotalTime>
  <Words>849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Outline of Chemical Engineering Process Design</vt:lpstr>
      <vt:lpstr>Outline of Chemical Engineering Process Design</vt:lpstr>
      <vt:lpstr>Outline of Chemical Engineering Process Design</vt:lpstr>
      <vt:lpstr>Outline of Chemical Engineering Process Design</vt:lpstr>
      <vt:lpstr>Reactor</vt:lpstr>
      <vt:lpstr>Separation</vt:lpstr>
      <vt:lpstr>Recycle / other topological consideration / Heat Exchanger Integration</vt:lpstr>
      <vt:lpstr>Final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Chemical Engineering Process Design</dc:title>
  <dc:creator>Andrew Peters</dc:creator>
  <cp:lastModifiedBy>Andrew Peters</cp:lastModifiedBy>
  <cp:revision>33</cp:revision>
  <dcterms:created xsi:type="dcterms:W3CDTF">2017-12-08T22:14:30Z</dcterms:created>
  <dcterms:modified xsi:type="dcterms:W3CDTF">2017-12-11T23:30:59Z</dcterms:modified>
</cp:coreProperties>
</file>